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2" r:id="rId4"/>
    <p:sldId id="266" r:id="rId5"/>
    <p:sldId id="257" r:id="rId6"/>
    <p:sldId id="263" r:id="rId7"/>
    <p:sldId id="258" r:id="rId8"/>
    <p:sldId id="264" r:id="rId9"/>
    <p:sldId id="259" r:id="rId10"/>
    <p:sldId id="265" r:id="rId11"/>
    <p:sldId id="267" r:id="rId12"/>
    <p:sldId id="260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1771" y="10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813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97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40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671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1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89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04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64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268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9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61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B0CD-6CC9-45A9-ADF3-C529D2A40038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63010-D523-493C-8AD5-943BF8DC12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01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38443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dirty="0" smtClean="0"/>
              <a:t>Место моделирования бизнес-процессов в проектировании информационных и автоматизированных систем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94320" y="5898198"/>
            <a:ext cx="9144000" cy="1655762"/>
          </a:xfrm>
        </p:spPr>
        <p:txBody>
          <a:bodyPr/>
          <a:lstStyle/>
          <a:p>
            <a:pPr algn="l"/>
            <a:r>
              <a:rPr lang="ru-RU" dirty="0" smtClean="0"/>
              <a:t>Петров Владислав, </a:t>
            </a:r>
            <a:r>
              <a:rPr lang="ru-RU" dirty="0" err="1" smtClean="0"/>
              <a:t>Голев</a:t>
            </a:r>
            <a:r>
              <a:rPr lang="ru-RU" dirty="0" smtClean="0"/>
              <a:t> Семен</a:t>
            </a:r>
            <a:br>
              <a:rPr lang="ru-RU" dirty="0" smtClean="0"/>
            </a:br>
            <a:r>
              <a:rPr lang="ru-RU" dirty="0" smtClean="0"/>
              <a:t>ИКБО-42-23</a:t>
            </a:r>
          </a:p>
        </p:txBody>
      </p:sp>
    </p:spTree>
    <p:extLst>
      <p:ext uri="{BB962C8B-B14F-4D97-AF65-F5344CB8AC3E}">
        <p14:creationId xmlns:p14="http://schemas.microsoft.com/office/powerpoint/2010/main" val="415938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Значение моделирования для эффективности и развития систем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92240" y="1918139"/>
            <a:ext cx="51663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Моделирование бизнес-процессов играет не только проектную, но </a:t>
            </a:r>
            <a:r>
              <a:rPr lang="ru-RU" dirty="0" smtClean="0"/>
              <a:t>и стратегическую </a:t>
            </a:r>
            <a:r>
              <a:rPr lang="ru-RU" dirty="0"/>
              <a:t>роль в развитии информационных систем. </a:t>
            </a:r>
            <a:r>
              <a:rPr lang="ru-RU" dirty="0" smtClean="0"/>
              <a:t>Построенные модели </a:t>
            </a:r>
            <a:r>
              <a:rPr lang="ru-RU" dirty="0"/>
              <a:t>позволяют проводить оптимизацию, выявлять узкие места </a:t>
            </a:r>
            <a:r>
              <a:rPr lang="ru-RU" dirty="0" smtClean="0"/>
              <a:t>и принимать </a:t>
            </a:r>
            <a:r>
              <a:rPr lang="ru-RU" dirty="0"/>
              <a:t>решения о доработках. Например, при эксплуатации </a:t>
            </a:r>
            <a:r>
              <a:rPr lang="ru-RU" dirty="0" smtClean="0"/>
              <a:t>ERP системы </a:t>
            </a:r>
            <a:r>
              <a:rPr lang="ru-RU" dirty="0"/>
              <a:t>предприятие может на основе модели оценить влияние изменений </a:t>
            </a:r>
            <a:r>
              <a:rPr lang="ru-RU" dirty="0" smtClean="0"/>
              <a:t>в </a:t>
            </a:r>
            <a:r>
              <a:rPr lang="ru-RU" dirty="0"/>
              <a:t>логистике или кадровой политике на общие показатели эффективности.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63" y="1918139"/>
            <a:ext cx="6108437" cy="39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6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Значение моделирования для эффективности и развития систем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4960" y="1825625"/>
            <a:ext cx="643128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В современных условиях цифровой трансформации моделирование становится инструментом постоянного улучшения: на его основе создаются системы BPM (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ru-RU" dirty="0" err="1"/>
              <a:t>Management</a:t>
            </a:r>
            <a:r>
              <a:rPr lang="ru-RU" dirty="0"/>
              <a:t>), которые позволяют не только описывать, но и управлять процессами в реальном времени. Такие решения, как </a:t>
            </a:r>
            <a:r>
              <a:rPr lang="ru-RU" dirty="0" err="1"/>
              <a:t>Camunda</a:t>
            </a:r>
            <a:r>
              <a:rPr lang="ru-RU" dirty="0"/>
              <a:t>, </a:t>
            </a:r>
            <a:r>
              <a:rPr lang="ru-RU" dirty="0" err="1"/>
              <a:t>Bizagi</a:t>
            </a:r>
            <a:r>
              <a:rPr lang="ru-RU" dirty="0"/>
              <a:t> или IBM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Automation</a:t>
            </a:r>
            <a:r>
              <a:rPr lang="ru-RU" dirty="0"/>
              <a:t> </a:t>
            </a:r>
            <a:r>
              <a:rPr lang="ru-RU" dirty="0" err="1"/>
              <a:t>Workflow</a:t>
            </a:r>
            <a:r>
              <a:rPr lang="ru-RU" dirty="0"/>
              <a:t>, объединяют моделирование, исполнение и мониторинг процессов, превращая модель в действующий механизм управления. Это подтверждает, что моделирование — не разовая процедура на этапе проектирования, а важный элемент жизненного цикла информационных и автоматизированных систем, обеспечивающий их гибкость и соответствие стратегическим целям организации.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1" y="2011680"/>
            <a:ext cx="5212899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4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000" dirty="0" smtClean="0"/>
              <a:t>Спасибо за внимание!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10718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328" y="0"/>
            <a:ext cx="126689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401" y="199163"/>
            <a:ext cx="12080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Роль моделирования в проектировании информационных систем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5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Роль моделирования в проектировании информационных систем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3" y="1690688"/>
            <a:ext cx="4703191" cy="4703191"/>
          </a:xfrm>
        </p:spPr>
      </p:pic>
      <p:sp>
        <p:nvSpPr>
          <p:cNvPr id="8" name="TextBox 7"/>
          <p:cNvSpPr txBox="1"/>
          <p:nvPr/>
        </p:nvSpPr>
        <p:spPr>
          <a:xfrm>
            <a:off x="5774267" y="1690688"/>
            <a:ext cx="58250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Моделирование бизнес-процессов является фундаментальным этапом при проектировании информационных и автоматизированных систем, так как именно оно позволяет связать логику работы организации с будущими цифровыми инструментами. В современных условиях информационные системы не просто автоматизируют отдельные операции — они становятся частью архитектуры управления предприятием.</a:t>
            </a:r>
          </a:p>
        </p:txBody>
      </p:sp>
    </p:spTree>
    <p:extLst>
      <p:ext uri="{BB962C8B-B14F-4D97-AF65-F5344CB8AC3E}">
        <p14:creationId xmlns:p14="http://schemas.microsoft.com/office/powerpoint/2010/main" val="150213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38897" y="264455"/>
            <a:ext cx="1251088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Роль моделирования в проектировании информационных систем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689" y="1690688"/>
            <a:ext cx="648035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5067" y="1811867"/>
            <a:ext cx="43857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Для того чтобы система точно отражала реальную деятельность, необходимо предварительно описать процессы: кто выполняет действия, какие ресурсы используются, какие данные передаются. Только после построения модели можно корректно определить функциональные требования к системе, структуру базы данных и интерфейсы пользователей. Таким образом, моделирование выступает «мостом» между бизнесом и технологией, позволяя избежать ситуаций, когда информационная система не соответствует реальным задачам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39321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920" y="7273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Интеграция моделирования при внедрении ERP и CRM-систем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61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6997"/>
            <a:ext cx="1237488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Интеграция моделирования при внедрении ERP и CRM-систем</a:t>
            </a:r>
            <a:br>
              <a:rPr lang="ru-RU" sz="4000" dirty="0"/>
            </a:br>
            <a:endParaRPr lang="ru-RU" sz="4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83" y="1716557"/>
            <a:ext cx="7291197" cy="40767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86080" y="800258"/>
            <a:ext cx="45382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Наиболее наглядно роль моделирования проявляется при внедрении комплексных систем класса ERP (</a:t>
            </a:r>
            <a:r>
              <a:rPr lang="ru-RU" dirty="0" err="1"/>
              <a:t>Enterprise</a:t>
            </a:r>
            <a:r>
              <a:rPr lang="ru-RU" dirty="0"/>
              <a:t> </a:t>
            </a:r>
            <a:r>
              <a:rPr lang="ru-RU" dirty="0" err="1"/>
              <a:t>Resource</a:t>
            </a:r>
            <a:r>
              <a:rPr lang="ru-RU" dirty="0"/>
              <a:t> </a:t>
            </a:r>
            <a:r>
              <a:rPr lang="ru-RU" dirty="0" err="1"/>
              <a:t>Planning</a:t>
            </a:r>
            <a:r>
              <a:rPr lang="ru-RU" dirty="0"/>
              <a:t>) и CRM (</a:t>
            </a:r>
            <a:r>
              <a:rPr lang="ru-RU" dirty="0" err="1"/>
              <a:t>Customer</a:t>
            </a:r>
            <a:r>
              <a:rPr lang="ru-RU" dirty="0"/>
              <a:t> </a:t>
            </a:r>
            <a:r>
              <a:rPr lang="ru-RU" dirty="0" err="1"/>
              <a:t>Relationship</a:t>
            </a:r>
            <a:r>
              <a:rPr lang="ru-RU" dirty="0"/>
              <a:t> </a:t>
            </a:r>
            <a:r>
              <a:rPr lang="ru-RU" dirty="0" err="1"/>
              <a:t>Management</a:t>
            </a:r>
            <a:r>
              <a:rPr lang="ru-RU" dirty="0"/>
              <a:t>). Например, при внедрении SAP ERP на крупном предприятии необходимо детально описать бизнес-процессы закупок, производства, складского учёта, продаж и финансов. Без этого невозможно корректно настроить модули системы и интегрировать их между собой. Аналогично, при проектировании CRM-системы, такой как </a:t>
            </a:r>
            <a:r>
              <a:rPr lang="ru-RU" dirty="0" err="1"/>
              <a:t>Microsoft</a:t>
            </a:r>
            <a:r>
              <a:rPr lang="ru-RU" dirty="0"/>
              <a:t> </a:t>
            </a:r>
            <a:r>
              <a:rPr lang="ru-RU" dirty="0" err="1"/>
              <a:t>Dynamics</a:t>
            </a:r>
            <a:r>
              <a:rPr lang="ru-RU" dirty="0"/>
              <a:t> 365 или Bitrix24, моделирование процессов взаимодействия с клиентами позволяет определить последовательность этапов продаж, задачи менеджеров и критерии эффективности. Если модель построена грамотно, внедрение проходит быстрее, а система реально поддерживает управление бизнесом, а не просто хранит данные. </a:t>
            </a:r>
          </a:p>
        </p:txBody>
      </p:sp>
    </p:spTree>
    <p:extLst>
      <p:ext uri="{BB962C8B-B14F-4D97-AF65-F5344CB8AC3E}">
        <p14:creationId xmlns:p14="http://schemas.microsoft.com/office/powerpoint/2010/main" val="313214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420" y="10160"/>
            <a:ext cx="11526520" cy="1325563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Моделирование в автоматизированных системах управления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81"/>
            <a:ext cx="12192000" cy="572007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514080" y="5486400"/>
            <a:ext cx="334518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5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Моделирование в автоматизированных системах управления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62800" y="1861163"/>
            <a:ext cx="477012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 автоматизированных системах управления (АСУ), где </a:t>
            </a:r>
            <a:r>
              <a:rPr lang="ru-RU" dirty="0" smtClean="0"/>
              <a:t>требуется взаимодействие </a:t>
            </a:r>
            <a:r>
              <a:rPr lang="ru-RU" dirty="0"/>
              <a:t>человека и машины, моделирование </a:t>
            </a:r>
            <a:r>
              <a:rPr lang="ru-RU" dirty="0" smtClean="0"/>
              <a:t>бизнес-процессов помогает </a:t>
            </a:r>
            <a:r>
              <a:rPr lang="ru-RU" dirty="0"/>
              <a:t>создать оптимальную логику работы всей системы. Например, в </a:t>
            </a:r>
            <a:r>
              <a:rPr lang="ru-RU" dirty="0" smtClean="0"/>
              <a:t>АСУТП </a:t>
            </a:r>
            <a:r>
              <a:rPr lang="ru-RU" dirty="0"/>
              <a:t>(автоматизированной системе управления </a:t>
            </a:r>
            <a:r>
              <a:rPr lang="ru-RU" dirty="0" smtClean="0"/>
              <a:t>технологическими процессами</a:t>
            </a:r>
            <a:r>
              <a:rPr lang="ru-RU" dirty="0"/>
              <a:t>) модель отражает последовательность </a:t>
            </a:r>
            <a:r>
              <a:rPr lang="ru-RU" dirty="0" smtClean="0"/>
              <a:t>технологических операций</a:t>
            </a:r>
            <a:r>
              <a:rPr lang="ru-RU" dirty="0"/>
              <a:t>, условия запуска и контроля, а также реакции на отклонения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825625"/>
            <a:ext cx="6355079" cy="41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320" y="193025"/>
            <a:ext cx="11353800" cy="1325563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Значение моделирования для эффективности и развития систем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32" y="1672106"/>
            <a:ext cx="10517068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2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511</Words>
  <Application>Microsoft Office PowerPoint</Application>
  <PresentationFormat>Широкоэкранный</PresentationFormat>
  <Paragraphs>19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Место моделирования бизнес-процессов в проектировании информационных и автоматизированных систем</vt:lpstr>
      <vt:lpstr>Презентация PowerPoint</vt:lpstr>
      <vt:lpstr>Роль моделирования в проектировании информационных систем </vt:lpstr>
      <vt:lpstr>Роль моделирования в проектировании информационных систем </vt:lpstr>
      <vt:lpstr>Презентация PowerPoint</vt:lpstr>
      <vt:lpstr>Интеграция моделирования при внедрении ERP и CRM-систем </vt:lpstr>
      <vt:lpstr>Моделирование в автоматизированных системах управления</vt:lpstr>
      <vt:lpstr>Моделирование в автоматизированных системах управления</vt:lpstr>
      <vt:lpstr>Значение моделирования для эффективности и развития систем</vt:lpstr>
      <vt:lpstr>Значение моделирования для эффективности и развития систем</vt:lpstr>
      <vt:lpstr>Значение моделирования для эффективности и развития систем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Место моделирования бизнес-процессов в проектировании информационных и автоматизированных систем</dc:title>
  <dc:creator>-</dc:creator>
  <cp:lastModifiedBy>-</cp:lastModifiedBy>
  <cp:revision>5</cp:revision>
  <dcterms:created xsi:type="dcterms:W3CDTF">2025-10-08T14:51:39Z</dcterms:created>
  <dcterms:modified xsi:type="dcterms:W3CDTF">2025-10-09T14:07:18Z</dcterms:modified>
</cp:coreProperties>
</file>